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6" r:id="rId2"/>
    <p:sldId id="262" r:id="rId3"/>
    <p:sldId id="283" r:id="rId4"/>
    <p:sldId id="292" r:id="rId5"/>
    <p:sldId id="285" r:id="rId6"/>
    <p:sldId id="265" r:id="rId7"/>
    <p:sldId id="266" r:id="rId8"/>
    <p:sldId id="267" r:id="rId9"/>
    <p:sldId id="268" r:id="rId10"/>
    <p:sldId id="269" r:id="rId11"/>
    <p:sldId id="270" r:id="rId12"/>
    <p:sldId id="289" r:id="rId13"/>
    <p:sldId id="300" r:id="rId14"/>
    <p:sldId id="293" r:id="rId15"/>
    <p:sldId id="303" r:id="rId16"/>
    <p:sldId id="296" r:id="rId17"/>
    <p:sldId id="297" r:id="rId18"/>
    <p:sldId id="304" r:id="rId19"/>
    <p:sldId id="278" r:id="rId20"/>
    <p:sldId id="279" r:id="rId21"/>
    <p:sldId id="280" r:id="rId22"/>
    <p:sldId id="305" r:id="rId2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4A29D-0AFF-4B86-952A-DE32E35A7713}" type="datetimeFigureOut">
              <a:rPr lang="pt-BR" smtClean="0"/>
              <a:pPr/>
              <a:t>13/05/2019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4867CD-7F0D-49D8-A32E-F355041C1366}"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1"/>
      </p:bgRef>
    </p:bg>
    <p:spTree>
      <p:nvGrpSpPr>
        <p:cNvPr id="1" name=""/>
        <p:cNvGrpSpPr/>
        <p:nvPr/>
      </p:nvGrpSpPr>
      <p:grpSpPr>
        <a:xfrm>
          <a:off x="0" y="0"/>
          <a:ext cx="0" cy="0"/>
          <a:chOff x="0" y="0"/>
          <a:chExt cx="0" cy="0"/>
        </a:xfrm>
      </p:grpSpPr>
      <p:sp>
        <p:nvSpPr>
          <p:cNvPr id="8" name="Retângulo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Conector reto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ítulo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pt-BR" smtClean="0"/>
              <a:t>Clique para editar o estilo do título mestre</a:t>
            </a:r>
            <a:endParaRPr kumimoji="0" lang="en-US"/>
          </a:p>
        </p:txBody>
      </p:sp>
      <p:sp>
        <p:nvSpPr>
          <p:cNvPr id="25" name="Subtítulo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smtClean="0"/>
              <a:t>Clique para editar o estilo do subtítulo mestre</a:t>
            </a:r>
            <a:endParaRPr kumimoji="0" lang="en-US"/>
          </a:p>
        </p:txBody>
      </p:sp>
      <p:sp>
        <p:nvSpPr>
          <p:cNvPr id="31" name="Espaço Reservado para Data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B2A73F1-852C-4E0D-9A4A-C38030831408}" type="datetimeFigureOut">
              <a:rPr lang="pt-BR" smtClean="0"/>
              <a:pPr/>
              <a:t>13/05/2019</a:t>
            </a:fld>
            <a:endParaRPr lang="pt-BR"/>
          </a:p>
        </p:txBody>
      </p:sp>
      <p:sp>
        <p:nvSpPr>
          <p:cNvPr id="18" name="Espaço Reservado para Rodapé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pt-BR"/>
          </a:p>
        </p:txBody>
      </p:sp>
      <p:sp>
        <p:nvSpPr>
          <p:cNvPr id="29" name="Espaço Reservado para Número de Slid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0922732C-D6E4-4BBC-B006-38880BDAEF80}"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53200" y="274955"/>
            <a:ext cx="1524000" cy="5851525"/>
          </a:xfrm>
        </p:spPr>
        <p:txBody>
          <a:bodyPr vert="eaVert" anchor="t"/>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274642"/>
            <a:ext cx="6019800" cy="5851525"/>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a:xfrm>
            <a:off x="4242816" y="6557946"/>
            <a:ext cx="2002464" cy="226902"/>
          </a:xfrm>
        </p:spPr>
        <p:txBody>
          <a:bodyPr/>
          <a:lstStyle>
            <a:extLst/>
          </a:lstStyle>
          <a:p>
            <a:fld id="{7B2A73F1-852C-4E0D-9A4A-C38030831408}" type="datetimeFigureOut">
              <a:rPr lang="pt-BR" smtClean="0"/>
              <a:pPr/>
              <a:t>13/05/2019</a:t>
            </a:fld>
            <a:endParaRPr lang="pt-BR"/>
          </a:p>
        </p:txBody>
      </p:sp>
      <p:sp>
        <p:nvSpPr>
          <p:cNvPr id="5" name="Espaço Reservado para Rodapé 4"/>
          <p:cNvSpPr>
            <a:spLocks noGrp="1"/>
          </p:cNvSpPr>
          <p:nvPr>
            <p:ph type="ftr" sz="quarter" idx="11"/>
          </p:nvPr>
        </p:nvSpPr>
        <p:spPr>
          <a:xfrm>
            <a:off x="457200" y="6556248"/>
            <a:ext cx="3657600" cy="228600"/>
          </a:xfrm>
        </p:spPr>
        <p:txBody>
          <a:bodyPr/>
          <a:lstStyle>
            <a:extLst/>
          </a:lstStyle>
          <a:p>
            <a:endParaRPr lang="pt-BR"/>
          </a:p>
        </p:txBody>
      </p:sp>
      <p:sp>
        <p:nvSpPr>
          <p:cNvPr id="6" name="Espaço Reservado para Número de Slide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0922732C-D6E4-4BBC-B006-38880BDAEF80}"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B2A73F1-852C-4E0D-9A4A-C38030831408}" type="datetimeFigureOut">
              <a:rPr lang="pt-BR" smtClean="0"/>
              <a:pPr/>
              <a:t>13/05/2019</a:t>
            </a:fld>
            <a:endParaRPr lang="pt-BR"/>
          </a:p>
        </p:txBody>
      </p:sp>
      <p:sp>
        <p:nvSpPr>
          <p:cNvPr id="5" name="Espaço Reservado para Rodapé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pt-BR"/>
          </a:p>
        </p:txBody>
      </p:sp>
      <p:sp>
        <p:nvSpPr>
          <p:cNvPr id="6" name="Espaço Reservado para Número de Slide 5"/>
          <p:cNvSpPr>
            <a:spLocks noGrp="1"/>
          </p:cNvSpPr>
          <p:nvPr>
            <p:ph type="sldNum" sz="quarter" idx="12"/>
          </p:nvPr>
        </p:nvSpPr>
        <p:spPr>
          <a:xfrm>
            <a:off x="6733952" y="6555112"/>
            <a:ext cx="588336" cy="228600"/>
          </a:xfrm>
        </p:spPr>
        <p:txBody>
          <a:bodyPr/>
          <a:lstStyle>
            <a:extLst/>
          </a:lstStyle>
          <a:p>
            <a:fld id="{0922732C-D6E4-4BBC-B006-38880BDAEF80}"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0040"/>
            <a:ext cx="7242048" cy="1143000"/>
          </a:xfrm>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6" name="Espaço Reservado para Rodapé 5"/>
          <p:cNvSpPr>
            <a:spLocks noGrp="1"/>
          </p:cNvSpPr>
          <p:nvPr>
            <p:ph type="ftr" sz="quarter" idx="11"/>
          </p:nvPr>
        </p:nvSpPr>
        <p:spPr/>
        <p:txBody>
          <a:bodyPr/>
          <a:lstStyle>
            <a:extLst/>
          </a:lstStyle>
          <a:p>
            <a:endParaRPr lang="pt-BR"/>
          </a:p>
        </p:txBody>
      </p:sp>
      <p:sp>
        <p:nvSpPr>
          <p:cNvPr id="7" name="Espaço Reservado para Número de Slide 6"/>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0040"/>
            <a:ext cx="7242048" cy="1143000"/>
          </a:xfrm>
        </p:spPr>
        <p:txBody>
          <a:bodyPr anchor="b"/>
          <a:lstStyle>
            <a:lvl1pPr>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8" name="Espaço Reservado para Rodapé 7"/>
          <p:cNvSpPr>
            <a:spLocks noGrp="1"/>
          </p:cNvSpPr>
          <p:nvPr>
            <p:ph type="ftr" sz="quarter" idx="11"/>
          </p:nvPr>
        </p:nvSpPr>
        <p:spPr/>
        <p:txBody>
          <a:bodyPr/>
          <a:lstStyle>
            <a:extLst/>
          </a:lstStyle>
          <a:p>
            <a:endParaRPr lang="pt-BR"/>
          </a:p>
        </p:txBody>
      </p:sp>
      <p:sp>
        <p:nvSpPr>
          <p:cNvPr id="9" name="Espaço Reservado para Número de Slide 8"/>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0040"/>
            <a:ext cx="7242048" cy="1143000"/>
          </a:xfrm>
        </p:spPr>
        <p:txBody>
          <a:bodyPr/>
          <a:lstStyle>
            <a:extLst/>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4" name="Espaço Reservado para Rodapé 3"/>
          <p:cNvSpPr>
            <a:spLocks noGrp="1"/>
          </p:cNvSpPr>
          <p:nvPr>
            <p:ph type="ftr" sz="quarter" idx="11"/>
          </p:nvPr>
        </p:nvSpPr>
        <p:spPr/>
        <p:txBody>
          <a:bodyPr/>
          <a:lstStyle>
            <a:extLst/>
          </a:lstStyle>
          <a:p>
            <a:endParaRPr lang="pt-BR"/>
          </a:p>
        </p:txBody>
      </p:sp>
      <p:sp>
        <p:nvSpPr>
          <p:cNvPr id="5" name="Espaço Reservado para Número de Slide 4"/>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solidFill>
                  <a:schemeClr val="tx2"/>
                </a:solidFill>
              </a:defRPr>
            </a:lvl1pPr>
            <a:extLst/>
          </a:lstStyle>
          <a:p>
            <a:fld id="{7B2A73F1-852C-4E0D-9A4A-C38030831408}" type="datetimeFigureOut">
              <a:rPr lang="pt-BR" smtClean="0"/>
              <a:pPr/>
              <a:t>13/05/2019</a:t>
            </a:fld>
            <a:endParaRPr lang="pt-BR"/>
          </a:p>
        </p:txBody>
      </p:sp>
      <p:sp>
        <p:nvSpPr>
          <p:cNvPr id="3" name="Espaço Reservado para Rodapé 2"/>
          <p:cNvSpPr>
            <a:spLocks noGrp="1"/>
          </p:cNvSpPr>
          <p:nvPr>
            <p:ph type="ftr" sz="quarter" idx="11"/>
          </p:nvPr>
        </p:nvSpPr>
        <p:spPr/>
        <p:txBody>
          <a:bodyPr/>
          <a:lstStyle>
            <a:lvl1pPr>
              <a:defRPr>
                <a:solidFill>
                  <a:schemeClr val="tx2"/>
                </a:solidFill>
              </a:defRPr>
            </a:lvl1pPr>
            <a:extLst/>
          </a:lstStyle>
          <a:p>
            <a:endParaRPr lang="pt-BR"/>
          </a:p>
        </p:txBody>
      </p:sp>
      <p:sp>
        <p:nvSpPr>
          <p:cNvPr id="4" name="Espaço Reservado para Número de Slide 3"/>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t-BR" smtClean="0"/>
              <a:t>Clique para editar os estilos do texto mestre</a:t>
            </a:r>
          </a:p>
        </p:txBody>
      </p:sp>
      <p:sp>
        <p:nvSpPr>
          <p:cNvPr id="4" name="Espaço Reservado para Conteúdo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6" name="Espaço Reservado para Rodapé 5"/>
          <p:cNvSpPr>
            <a:spLocks noGrp="1"/>
          </p:cNvSpPr>
          <p:nvPr>
            <p:ph type="ftr" sz="quarter" idx="11"/>
          </p:nvPr>
        </p:nvSpPr>
        <p:spPr/>
        <p:txBody>
          <a:bodyPr/>
          <a:lstStyle>
            <a:extLst/>
          </a:lstStyle>
          <a:p>
            <a:endParaRPr lang="pt-BR"/>
          </a:p>
        </p:txBody>
      </p:sp>
      <p:sp>
        <p:nvSpPr>
          <p:cNvPr id="7" name="Espaço Reservado para Número de Slide 6"/>
          <p:cNvSpPr>
            <a:spLocks noGrp="1"/>
          </p:cNvSpPr>
          <p:nvPr>
            <p:ph type="sldNum" sz="quarter" idx="12"/>
          </p:nvPr>
        </p:nvSpPr>
        <p:spPr/>
        <p:txBody>
          <a:bodyPr/>
          <a:lstStyle>
            <a:extLst/>
          </a:lstStyle>
          <a:p>
            <a:fld id="{0922732C-D6E4-4BBC-B006-38880BDAEF80}"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2">
        <a:schemeClr val="bg2"/>
      </p:bgRef>
    </p:bg>
    <p:spTree>
      <p:nvGrpSpPr>
        <p:cNvPr id="1" name=""/>
        <p:cNvGrpSpPr/>
        <p:nvPr/>
      </p:nvGrpSpPr>
      <p:grpSpPr>
        <a:xfrm>
          <a:off x="0" y="0"/>
          <a:ext cx="0" cy="0"/>
          <a:chOff x="0" y="0"/>
          <a:chExt cx="0" cy="0"/>
        </a:xfrm>
      </p:grpSpPr>
      <p:sp>
        <p:nvSpPr>
          <p:cNvPr id="8" name="Retângulo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tângulo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pt-BR" smtClean="0"/>
              <a:t>Clique para editar o estilo do título mestre</a:t>
            </a:r>
            <a:endParaRPr kumimoji="0" lang="en-US" dirty="0"/>
          </a:p>
        </p:txBody>
      </p:sp>
      <p:sp>
        <p:nvSpPr>
          <p:cNvPr id="4" name="Espaço Reservado para Texto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pt-BR" smtClean="0"/>
              <a:t>Clique para editar os estilos do texto mestre</a:t>
            </a:r>
          </a:p>
        </p:txBody>
      </p:sp>
      <p:sp>
        <p:nvSpPr>
          <p:cNvPr id="5" name="Espaço Reservado para Data 4"/>
          <p:cNvSpPr>
            <a:spLocks noGrp="1"/>
          </p:cNvSpPr>
          <p:nvPr>
            <p:ph type="dt" sz="half" idx="10"/>
          </p:nvPr>
        </p:nvSpPr>
        <p:spPr/>
        <p:txBody>
          <a:bodyPr/>
          <a:lstStyle>
            <a:extLst/>
          </a:lstStyle>
          <a:p>
            <a:fld id="{7B2A73F1-852C-4E0D-9A4A-C38030831408}" type="datetimeFigureOut">
              <a:rPr lang="pt-BR" smtClean="0"/>
              <a:pPr/>
              <a:t>13/05/2019</a:t>
            </a:fld>
            <a:endParaRPr lang="pt-BR"/>
          </a:p>
        </p:txBody>
      </p:sp>
      <p:sp>
        <p:nvSpPr>
          <p:cNvPr id="6" name="Espaço Reservado para Rodapé 5"/>
          <p:cNvSpPr>
            <a:spLocks noGrp="1"/>
          </p:cNvSpPr>
          <p:nvPr>
            <p:ph type="ftr" sz="quarter" idx="11"/>
          </p:nvPr>
        </p:nvSpPr>
        <p:spPr/>
        <p:txBody>
          <a:bodyPr/>
          <a:lstStyle>
            <a:extLst/>
          </a:lstStyle>
          <a:p>
            <a:endParaRPr lang="pt-BR"/>
          </a:p>
        </p:txBody>
      </p:sp>
      <p:sp>
        <p:nvSpPr>
          <p:cNvPr id="7" name="Espaço Reservado para Número de Slide 6"/>
          <p:cNvSpPr>
            <a:spLocks noGrp="1"/>
          </p:cNvSpPr>
          <p:nvPr>
            <p:ph type="sldNum" sz="quarter" idx="12"/>
          </p:nvPr>
        </p:nvSpPr>
        <p:spPr/>
        <p:txBody>
          <a:bodyPr/>
          <a:lstStyle>
            <a:extLst/>
          </a:lstStyle>
          <a:p>
            <a:fld id="{0922732C-D6E4-4BBC-B006-38880BDAEF80}" type="slidenum">
              <a:rPr lang="pt-BR" smtClean="0"/>
              <a:pPr/>
              <a:t>‹nº›</a:t>
            </a:fld>
            <a:endParaRPr lang="pt-BR"/>
          </a:p>
        </p:txBody>
      </p:sp>
      <p:sp>
        <p:nvSpPr>
          <p:cNvPr id="10" name="Espaço Reservado para Imagem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pt-BR" smtClean="0"/>
              <a:t>Clique no ícone para adicionar uma imagem</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tângulo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Espaço Reservado para Título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pt-BR" smtClean="0"/>
              <a:t>Clique para editar o estilo do título mestre</a:t>
            </a:r>
            <a:endParaRPr kumimoji="0" lang="en-US"/>
          </a:p>
        </p:txBody>
      </p:sp>
      <p:sp>
        <p:nvSpPr>
          <p:cNvPr id="31" name="Espaço Reservado para Texto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27" name="Espaço Reservado para Data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B2A73F1-852C-4E0D-9A4A-C38030831408}" type="datetimeFigureOut">
              <a:rPr lang="pt-BR" smtClean="0"/>
              <a:pPr/>
              <a:t>13/05/2019</a:t>
            </a:fld>
            <a:endParaRPr lang="pt-BR"/>
          </a:p>
        </p:txBody>
      </p:sp>
      <p:sp>
        <p:nvSpPr>
          <p:cNvPr id="4" name="Espaço Reservado para Rodapé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pt-BR"/>
          </a:p>
        </p:txBody>
      </p:sp>
      <p:sp>
        <p:nvSpPr>
          <p:cNvPr id="16" name="Espaço Reservado para Número de Slide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0922732C-D6E4-4BBC-B006-38880BDAEF80}"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MÁQUINAS HIDRÁULICAS </a:t>
            </a:r>
            <a:endParaRPr lang="pt-BR" dirty="0"/>
          </a:p>
        </p:txBody>
      </p:sp>
      <p:sp>
        <p:nvSpPr>
          <p:cNvPr id="3" name="Espaço Reservado para Conteúdo 2"/>
          <p:cNvSpPr>
            <a:spLocks noGrp="1"/>
          </p:cNvSpPr>
          <p:nvPr>
            <p:ph idx="1"/>
          </p:nvPr>
        </p:nvSpPr>
        <p:spPr/>
        <p:txBody>
          <a:bodyPr/>
          <a:lstStyle/>
          <a:p>
            <a:pPr algn="r"/>
            <a:endParaRPr lang="pt-BR" dirty="0" smtClean="0"/>
          </a:p>
          <a:p>
            <a:pPr algn="r"/>
            <a:endParaRPr lang="pt-BR" dirty="0" smtClean="0"/>
          </a:p>
          <a:p>
            <a:pPr algn="r"/>
            <a:endParaRPr lang="pt-BR" dirty="0" smtClean="0"/>
          </a:p>
          <a:p>
            <a:pPr algn="r"/>
            <a:endParaRPr lang="pt-BR" dirty="0" smtClean="0"/>
          </a:p>
          <a:p>
            <a:pPr algn="r"/>
            <a:endParaRPr lang="pt-BR" dirty="0" smtClean="0"/>
          </a:p>
          <a:p>
            <a:pPr algn="just"/>
            <a:r>
              <a:rPr lang="pt-BR" dirty="0" smtClean="0"/>
              <a:t>MILLENI DA COSTA   </a:t>
            </a:r>
          </a:p>
          <a:p>
            <a:pPr algn="just"/>
            <a:r>
              <a:rPr lang="pt-BR" dirty="0" smtClean="0"/>
              <a:t>THAÍS S. S. DE MAGALHÃES</a:t>
            </a:r>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Turbina Kaplan</a:t>
            </a:r>
            <a:endParaRPr lang="pt-BR" dirty="0"/>
          </a:p>
        </p:txBody>
      </p:sp>
      <p:sp>
        <p:nvSpPr>
          <p:cNvPr id="3" name="Espaço Reservado para Conteúdo 2"/>
          <p:cNvSpPr>
            <a:spLocks noGrp="1"/>
          </p:cNvSpPr>
          <p:nvPr>
            <p:ph idx="1"/>
          </p:nvPr>
        </p:nvSpPr>
        <p:spPr/>
        <p:txBody>
          <a:bodyPr>
            <a:normAutofit fontScale="85000" lnSpcReduction="20000"/>
          </a:bodyPr>
          <a:lstStyle/>
          <a:p>
            <a:r>
              <a:rPr lang="pt-BR" dirty="0" smtClean="0"/>
              <a:t>A </a:t>
            </a:r>
            <a:r>
              <a:rPr lang="pt-BR" dirty="0"/>
              <a:t>única diferença entre as turbinas Kaplan e Francis é o rotor, que se assemelha a </a:t>
            </a:r>
            <a:r>
              <a:rPr lang="pt-BR" dirty="0" smtClean="0"/>
              <a:t>um propulsor de navio. </a:t>
            </a:r>
            <a:r>
              <a:rPr lang="pt-BR" dirty="0"/>
              <a:t>O ângulo de inclinação das pás é controlado por </a:t>
            </a:r>
            <a:r>
              <a:rPr lang="pt-BR" dirty="0" smtClean="0"/>
              <a:t>pistões hidráulicos, </a:t>
            </a:r>
            <a:r>
              <a:rPr lang="pt-BR" dirty="0"/>
              <a:t>normalmente em conjunto com as palhetas de distribuição</a:t>
            </a:r>
            <a:r>
              <a:rPr lang="pt-BR" dirty="0" smtClean="0"/>
              <a:t>.</a:t>
            </a:r>
          </a:p>
          <a:p>
            <a:r>
              <a:rPr lang="pt-BR" dirty="0" smtClean="0"/>
              <a:t>É projetada para aplicações de baixa pressão de água. Tem hélice como lâminas, mas funciona apenas para trás. Em vez de deslocar a água </a:t>
            </a:r>
            <a:r>
              <a:rPr lang="pt-BR" dirty="0" err="1" smtClean="0"/>
              <a:t>axialmente</a:t>
            </a:r>
            <a:r>
              <a:rPr lang="pt-BR" dirty="0" smtClean="0"/>
              <a:t> usando a potência do eixo e criando impulso axial, a força axial da água atua nas lâminas da turbina Kaplan gerando a potência do eixo.</a:t>
            </a:r>
            <a:endParaRPr lang="pt-BR" dirty="0"/>
          </a:p>
          <a:p>
            <a:r>
              <a:rPr lang="pt-BR" dirty="0"/>
              <a:t>Turbinas Kaplan são adequadas para operar em quedas </a:t>
            </a:r>
            <a:r>
              <a:rPr lang="pt-BR" dirty="0" smtClean="0"/>
              <a:t>baixas. </a:t>
            </a:r>
            <a:r>
              <a:rPr lang="pt-BR" dirty="0"/>
              <a:t>Elas apresentam eficiência constante em ampla faixa de operação. A </a:t>
            </a:r>
            <a:r>
              <a:rPr lang="pt-BR" dirty="0" smtClean="0"/>
              <a:t> Usina Hidrelétrica de Três </a:t>
            </a:r>
            <a:r>
              <a:rPr lang="pt-BR" dirty="0" err="1" smtClean="0"/>
              <a:t>Marias</a:t>
            </a:r>
            <a:r>
              <a:rPr lang="pt-BR" dirty="0" smtClean="0"/>
              <a:t>, também em Minas gerais e de Santo Grande entre São Paulo e Paraná utilizam </a:t>
            </a:r>
            <a:r>
              <a:rPr lang="pt-BR" dirty="0"/>
              <a:t>turbina Kaplan.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p:nvPr/>
        </p:nvPicPr>
        <p:blipFill>
          <a:blip r:embed="rId2"/>
          <a:srcRect/>
          <a:stretch>
            <a:fillRect/>
          </a:stretch>
        </p:blipFill>
        <p:spPr bwMode="auto">
          <a:xfrm>
            <a:off x="357158" y="142852"/>
            <a:ext cx="4971412" cy="392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SecretSphericalGavial-size_restricted.gif"/>
          <p:cNvPicPr>
            <a:picLocks noChangeAspect="1"/>
          </p:cNvPicPr>
          <p:nvPr/>
        </p:nvPicPr>
        <p:blipFill>
          <a:blip r:embed="rId3"/>
          <a:stretch>
            <a:fillRect/>
          </a:stretch>
        </p:blipFill>
        <p:spPr>
          <a:xfrm>
            <a:off x="4381500" y="4114800"/>
            <a:ext cx="4762500" cy="27432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Comparação+entre+Turbinas.jpg"/>
          <p:cNvPicPr>
            <a:picLocks noGrp="1" noChangeAspect="1"/>
          </p:cNvPicPr>
          <p:nvPr>
            <p:ph idx="1"/>
          </p:nvPr>
        </p:nvPicPr>
        <p:blipFill>
          <a:blip r:embed="rId2"/>
          <a:stretch>
            <a:fillRect/>
          </a:stretch>
        </p:blipFill>
        <p:spPr>
          <a:xfrm>
            <a:off x="714348" y="428604"/>
            <a:ext cx="7810555" cy="5857916"/>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285776"/>
            <a:ext cx="8229600" cy="1143000"/>
          </a:xfrm>
        </p:spPr>
        <p:txBody>
          <a:bodyPr/>
          <a:lstStyle/>
          <a:p>
            <a:r>
              <a:rPr lang="pt-BR" dirty="0" smtClean="0"/>
              <a:t>Turbina de Hélice- Eólicas </a:t>
            </a:r>
            <a:endParaRPr lang="pt-BR" dirty="0"/>
          </a:p>
        </p:txBody>
      </p:sp>
      <p:sp>
        <p:nvSpPr>
          <p:cNvPr id="3" name="Espaço Reservado para Conteúdo 2"/>
          <p:cNvSpPr>
            <a:spLocks noGrp="1"/>
          </p:cNvSpPr>
          <p:nvPr>
            <p:ph idx="1"/>
          </p:nvPr>
        </p:nvSpPr>
        <p:spPr>
          <a:xfrm>
            <a:off x="0" y="1000108"/>
            <a:ext cx="8229600" cy="4525963"/>
          </a:xfrm>
        </p:spPr>
        <p:txBody>
          <a:bodyPr>
            <a:normAutofit/>
          </a:bodyPr>
          <a:lstStyle/>
          <a:p>
            <a:r>
              <a:rPr lang="pt-BR" dirty="0" smtClean="0"/>
              <a:t>Absorve parte da potência cinética do vento através de um rotor aerodinâmico, convertendo energia mecânica de eixo, produzida pelo torque, em energia elétrica através de um gerador. Ela pode extrair energia cinética somente do ar que passa através da área interceptada pelas pás rotativas</a:t>
            </a:r>
            <a:r>
              <a:rPr lang="pt-BR" sz="2800" dirty="0" smtClean="0"/>
              <a:t>. </a:t>
            </a:r>
          </a:p>
          <a:p>
            <a:endParaRPr lang="pt-BR" dirty="0"/>
          </a:p>
        </p:txBody>
      </p:sp>
      <p:pic>
        <p:nvPicPr>
          <p:cNvPr id="4" name="Imagem 3" descr="MeanRemarkableAmericankestrel-size_restricted (1).gif"/>
          <p:cNvPicPr>
            <a:picLocks noChangeAspect="1"/>
          </p:cNvPicPr>
          <p:nvPr/>
        </p:nvPicPr>
        <p:blipFill>
          <a:blip r:embed="rId2"/>
          <a:stretch>
            <a:fillRect/>
          </a:stretch>
        </p:blipFill>
        <p:spPr>
          <a:xfrm>
            <a:off x="4357686" y="3500438"/>
            <a:ext cx="3279937" cy="31432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Máquinas Operatrizes</a:t>
            </a:r>
            <a:endParaRPr lang="pt-BR" dirty="0"/>
          </a:p>
        </p:txBody>
      </p:sp>
      <p:sp>
        <p:nvSpPr>
          <p:cNvPr id="3" name="Espaço Reservado para Conteúdo 2"/>
          <p:cNvSpPr>
            <a:spLocks noGrp="1"/>
          </p:cNvSpPr>
          <p:nvPr>
            <p:ph idx="1"/>
          </p:nvPr>
        </p:nvSpPr>
        <p:spPr/>
        <p:txBody>
          <a:bodyPr>
            <a:normAutofit/>
          </a:bodyPr>
          <a:lstStyle/>
          <a:p>
            <a:r>
              <a:rPr lang="pt-BR" dirty="0" smtClean="0"/>
              <a:t>As máquinas operatrizes absorvem energia mecânica e transferem a energia para o fluído. Ex: bombas hidráulicas</a:t>
            </a:r>
          </a:p>
          <a:p>
            <a:r>
              <a:rPr lang="pt-BR" dirty="0" smtClean="0"/>
              <a:t>Uma bomba hidráulica é um dispositivo que adiciona energia aos líquidos, tomando energia mecânica de um eixo, de uma haste ou de um outro fluido.</a:t>
            </a:r>
          </a:p>
          <a:p>
            <a:r>
              <a:rPr lang="pt-BR" dirty="0" smtClean="0"/>
              <a:t>São normalmente subdivididas em dois tipos principais: as Máquinas de Deslocamento Positivo (positive </a:t>
            </a:r>
            <a:r>
              <a:rPr lang="pt-BR" dirty="0" err="1" smtClean="0"/>
              <a:t>displacement</a:t>
            </a:r>
            <a:r>
              <a:rPr lang="pt-BR" dirty="0" smtClean="0"/>
              <a:t> machines) e as máquinas de fluxo (</a:t>
            </a:r>
            <a:r>
              <a:rPr lang="pt-BR" dirty="0" err="1" smtClean="0"/>
              <a:t>turbomachines</a:t>
            </a:r>
            <a:r>
              <a:rPr lang="pt-BR" dirty="0" smtClean="0"/>
              <a:t>). </a:t>
            </a:r>
          </a:p>
          <a:p>
            <a:endParaRPr lang="pt-BR" dirty="0" smtClean="0"/>
          </a:p>
          <a:p>
            <a:pPr>
              <a:buNone/>
            </a:pPr>
            <a:endParaRPr lang="pt-B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Máquinas de deslocamento positivo</a:t>
            </a:r>
            <a:endParaRPr lang="pt-BR" dirty="0"/>
          </a:p>
        </p:txBody>
      </p:sp>
      <p:sp>
        <p:nvSpPr>
          <p:cNvPr id="3" name="Espaço Reservado para Conteúdo 2"/>
          <p:cNvSpPr>
            <a:spLocks noGrp="1"/>
          </p:cNvSpPr>
          <p:nvPr>
            <p:ph idx="1"/>
          </p:nvPr>
        </p:nvSpPr>
        <p:spPr/>
        <p:txBody>
          <a:bodyPr/>
          <a:lstStyle/>
          <a:p>
            <a:r>
              <a:rPr lang="pt-BR" dirty="0" smtClean="0"/>
              <a:t>O escoamento do fluido é causado pelo aumento de pressão originado pela bomba através do movimento alternado ou rotativo de seus elementos.</a:t>
            </a:r>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28596" y="214290"/>
            <a:ext cx="8229600" cy="6215106"/>
          </a:xfrm>
        </p:spPr>
        <p:txBody>
          <a:bodyPr>
            <a:normAutofit/>
          </a:bodyPr>
          <a:lstStyle/>
          <a:p>
            <a:pPr lvl="0"/>
            <a:r>
              <a:rPr lang="pt-BR" b="1" dirty="0" smtClean="0"/>
              <a:t>bomba alternativa- </a:t>
            </a:r>
            <a:r>
              <a:rPr lang="pt-BR" dirty="0" smtClean="0"/>
              <a:t>pistão ou êmbolo</a:t>
            </a:r>
          </a:p>
          <a:p>
            <a:pPr lvl="0"/>
            <a:endParaRPr lang="pt-BR" dirty="0" smtClean="0"/>
          </a:p>
          <a:p>
            <a:pPr lvl="0"/>
            <a:endParaRPr lang="pt-BR" b="1" dirty="0" smtClean="0"/>
          </a:p>
          <a:p>
            <a:pPr lvl="0"/>
            <a:endParaRPr lang="pt-BR" b="1" dirty="0" smtClean="0"/>
          </a:p>
          <a:p>
            <a:pPr lvl="0"/>
            <a:endParaRPr lang="pt-BR" b="1" dirty="0" smtClean="0"/>
          </a:p>
          <a:p>
            <a:pPr lvl="0"/>
            <a:endParaRPr lang="pt-BR" b="1" dirty="0" smtClean="0"/>
          </a:p>
          <a:p>
            <a:pPr lvl="0"/>
            <a:r>
              <a:rPr lang="pt-BR" b="1" dirty="0" smtClean="0"/>
              <a:t>bomba rotativa-</a:t>
            </a:r>
          </a:p>
          <a:p>
            <a:pPr lvl="0"/>
            <a:endParaRPr lang="pt-BR" dirty="0" smtClean="0"/>
          </a:p>
          <a:p>
            <a:pPr lvl="0"/>
            <a:r>
              <a:rPr lang="pt-BR" b="1" dirty="0" smtClean="0"/>
              <a:t>bomba rotativa- </a:t>
            </a:r>
            <a:r>
              <a:rPr lang="pt-BR" dirty="0" smtClean="0"/>
              <a:t>engrenagem</a:t>
            </a:r>
          </a:p>
          <a:p>
            <a:endParaRPr lang="pt-BR" dirty="0"/>
          </a:p>
        </p:txBody>
      </p:sp>
      <p:pic>
        <p:nvPicPr>
          <p:cNvPr id="5" name="Imagem 4" descr="c6X9H.gif"/>
          <p:cNvPicPr>
            <a:picLocks noChangeAspect="1"/>
          </p:cNvPicPr>
          <p:nvPr/>
        </p:nvPicPr>
        <p:blipFill>
          <a:blip r:embed="rId2"/>
          <a:stretch>
            <a:fillRect/>
          </a:stretch>
        </p:blipFill>
        <p:spPr>
          <a:xfrm>
            <a:off x="285720" y="1000108"/>
            <a:ext cx="4429156" cy="2717347"/>
          </a:xfrm>
          <a:prstGeom prst="rect">
            <a:avLst/>
          </a:prstGeom>
        </p:spPr>
      </p:pic>
      <p:pic>
        <p:nvPicPr>
          <p:cNvPr id="6" name="Imagem 5" descr="funcionamento-bomba-engrenagem.gif"/>
          <p:cNvPicPr>
            <a:picLocks noChangeAspect="1"/>
          </p:cNvPicPr>
          <p:nvPr/>
        </p:nvPicPr>
        <p:blipFill>
          <a:blip r:embed="rId3"/>
          <a:stretch>
            <a:fillRect/>
          </a:stretch>
        </p:blipFill>
        <p:spPr>
          <a:xfrm>
            <a:off x="4929190" y="4433504"/>
            <a:ext cx="3216168" cy="242449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0034" y="642918"/>
            <a:ext cx="8229600" cy="4525963"/>
          </a:xfrm>
        </p:spPr>
        <p:txBody>
          <a:bodyPr/>
          <a:lstStyle/>
          <a:p>
            <a:pPr lvl="0"/>
            <a:r>
              <a:rPr lang="pt-BR" b="1" dirty="0" smtClean="0"/>
              <a:t>bomba de anel líquido</a:t>
            </a:r>
            <a:r>
              <a:rPr lang="pt-BR" dirty="0" smtClean="0"/>
              <a:t> - este tipo é mais usado para produzir vácuo ou comprimir gases. </a:t>
            </a:r>
          </a:p>
          <a:p>
            <a:endParaRPr lang="pt-BR" dirty="0"/>
          </a:p>
        </p:txBody>
      </p:sp>
      <p:pic>
        <p:nvPicPr>
          <p:cNvPr id="4" name="Imagem 3" descr="maxresdefault.jpg"/>
          <p:cNvPicPr>
            <a:picLocks noChangeAspect="1"/>
          </p:cNvPicPr>
          <p:nvPr/>
        </p:nvPicPr>
        <p:blipFill>
          <a:blip r:embed="rId2"/>
          <a:stretch>
            <a:fillRect/>
          </a:stretch>
        </p:blipFill>
        <p:spPr>
          <a:xfrm>
            <a:off x="642910" y="2214554"/>
            <a:ext cx="6905674" cy="38844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Máquinas de fluxo</a:t>
            </a:r>
            <a:endParaRPr lang="pt-BR" dirty="0"/>
          </a:p>
        </p:txBody>
      </p:sp>
      <p:sp>
        <p:nvSpPr>
          <p:cNvPr id="3" name="Espaço Reservado para Conteúdo 2"/>
          <p:cNvSpPr>
            <a:spLocks noGrp="1"/>
          </p:cNvSpPr>
          <p:nvPr>
            <p:ph idx="1"/>
          </p:nvPr>
        </p:nvSpPr>
        <p:spPr/>
        <p:txBody>
          <a:bodyPr/>
          <a:lstStyle/>
          <a:p>
            <a:r>
              <a:rPr lang="pt-BR" dirty="0" smtClean="0"/>
              <a:t>São assim designadas pois o fluido de trabalho passa de maneira contínua pelo elemento principal da máquina, o rotor.</a:t>
            </a:r>
            <a:endParaRPr lang="pt-B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285728"/>
            <a:ext cx="8229600" cy="4525963"/>
          </a:xfrm>
        </p:spPr>
        <p:txBody>
          <a:bodyPr/>
          <a:lstStyle/>
          <a:p>
            <a:pPr lvl="0"/>
            <a:r>
              <a:rPr lang="pt-BR" dirty="0"/>
              <a:t>Hélice: usado em situações de resistência mínima ao fluxo de ar. Com uma eficiência de </a:t>
            </a:r>
            <a:r>
              <a:rPr lang="pt-BR" dirty="0" smtClean="0"/>
              <a:t>40%, </a:t>
            </a:r>
            <a:r>
              <a:rPr lang="pt-BR" dirty="0"/>
              <a:t>é adequado para aparelhos de parede, janela e teto. Pode movimentar um elevado volume de ar e tem um baixo custo de instalação.</a:t>
            </a:r>
          </a:p>
          <a:p>
            <a:endParaRPr lang="pt-BR" dirty="0"/>
          </a:p>
        </p:txBody>
      </p:sp>
      <p:pic>
        <p:nvPicPr>
          <p:cNvPr id="4" name="Imagem 3" descr="Imagem relacionada"/>
          <p:cNvPicPr/>
          <p:nvPr/>
        </p:nvPicPr>
        <p:blipFill>
          <a:blip r:embed="rId2"/>
          <a:srcRect/>
          <a:stretch>
            <a:fillRect/>
          </a:stretch>
        </p:blipFill>
        <p:spPr bwMode="auto">
          <a:xfrm>
            <a:off x="3643306" y="3000372"/>
            <a:ext cx="3724278" cy="385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158" y="-214338"/>
            <a:ext cx="7239000" cy="1143000"/>
          </a:xfrm>
        </p:spPr>
        <p:txBody>
          <a:bodyPr/>
          <a:lstStyle/>
          <a:p>
            <a:r>
              <a:rPr lang="pt-BR" dirty="0" err="1" smtClean="0"/>
              <a:t>Hístorico</a:t>
            </a:r>
            <a:endParaRPr lang="pt-BR" dirty="0"/>
          </a:p>
        </p:txBody>
      </p:sp>
      <p:sp>
        <p:nvSpPr>
          <p:cNvPr id="3" name="Espaço Reservado para Conteúdo 2"/>
          <p:cNvSpPr>
            <a:spLocks noGrp="1"/>
          </p:cNvSpPr>
          <p:nvPr>
            <p:ph idx="1"/>
          </p:nvPr>
        </p:nvSpPr>
        <p:spPr>
          <a:xfrm>
            <a:off x="357158" y="1142984"/>
            <a:ext cx="7239000" cy="4846320"/>
          </a:xfrm>
        </p:spPr>
        <p:txBody>
          <a:bodyPr>
            <a:normAutofit fontScale="92500" lnSpcReduction="20000"/>
          </a:bodyPr>
          <a:lstStyle/>
          <a:p>
            <a:r>
              <a:rPr lang="pt-BR" b="1" dirty="0" smtClean="0"/>
              <a:t>Parafuso de Arquimedes</a:t>
            </a:r>
            <a:r>
              <a:rPr lang="pt-BR" dirty="0" smtClean="0"/>
              <a:t> ou </a:t>
            </a:r>
            <a:r>
              <a:rPr lang="pt-BR" b="1" dirty="0" smtClean="0"/>
              <a:t>bomba de parafuso</a:t>
            </a:r>
            <a:r>
              <a:rPr lang="pt-BR" dirty="0" smtClean="0"/>
              <a:t> é uma máquina utilizada para transferir líquidos de um local mais baixo até um ponto mais elevado. </a:t>
            </a:r>
          </a:p>
          <a:p>
            <a:r>
              <a:rPr lang="pt-BR" dirty="0" smtClean="0"/>
              <a:t>Em 1895, turbinas como as desenvolvidas por Fourneyron foram instaladas na Usina de Niágara Falls, entre os EUA e o Canadá, para gerar energia elétrica: um grande marco na história do desenvolvimento da indústria de energia elétrica. </a:t>
            </a:r>
          </a:p>
          <a:p>
            <a:r>
              <a:rPr lang="pt-BR" dirty="0" smtClean="0"/>
              <a:t>Extrema relevância no contexto de geração de energia elétrica: mais de 80% da energia elétrica gerada no Brasil é proveniente de turbinas hidráulicas em pequenas, médias e grandes centrais hidrelétricas.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0034" y="571480"/>
            <a:ext cx="7239000" cy="4846320"/>
          </a:xfrm>
        </p:spPr>
        <p:txBody>
          <a:bodyPr/>
          <a:lstStyle/>
          <a:p>
            <a:pPr lvl="0"/>
            <a:r>
              <a:rPr lang="pt-BR" dirty="0"/>
              <a:t>Axial: com uma eficiência de 60%, é utilizado numa caixa simples, com um motor interno ou externo.</a:t>
            </a:r>
          </a:p>
          <a:p>
            <a:endParaRPr lang="pt-BR" dirty="0"/>
          </a:p>
        </p:txBody>
      </p:sp>
      <p:pic>
        <p:nvPicPr>
          <p:cNvPr id="4" name="Imagem 3" descr="Resultado de imagem para motor externo industrial axial"/>
          <p:cNvPicPr/>
          <p:nvPr/>
        </p:nvPicPr>
        <p:blipFill>
          <a:blip r:embed="rId2"/>
          <a:srcRect/>
          <a:stretch>
            <a:fillRect/>
          </a:stretch>
        </p:blipFill>
        <p:spPr bwMode="auto">
          <a:xfrm>
            <a:off x="785786" y="2214554"/>
            <a:ext cx="6643734" cy="330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500042"/>
            <a:ext cx="8229600" cy="4525963"/>
          </a:xfrm>
        </p:spPr>
        <p:txBody>
          <a:bodyPr/>
          <a:lstStyle/>
          <a:p>
            <a:pPr lvl="0"/>
            <a:r>
              <a:rPr lang="pt-BR" dirty="0"/>
              <a:t>Ventilador centrífugo: possibilita um fluxo de ar de alta pressão e é usado em situações em que é necessário ultrapassar a alta resistência ao fluxo de ar. Necessita de mais espaço do que os anteriores.</a:t>
            </a:r>
          </a:p>
          <a:p>
            <a:endParaRPr lang="pt-BR" dirty="0"/>
          </a:p>
        </p:txBody>
      </p:sp>
      <p:pic>
        <p:nvPicPr>
          <p:cNvPr id="4" name="Imagem 3" descr="Imagem relacionada"/>
          <p:cNvPicPr/>
          <p:nvPr/>
        </p:nvPicPr>
        <p:blipFill>
          <a:blip r:embed="rId2" cstate="print"/>
          <a:srcRect/>
          <a:stretch>
            <a:fillRect/>
          </a:stretch>
        </p:blipFill>
        <p:spPr bwMode="auto">
          <a:xfrm>
            <a:off x="571472" y="2643182"/>
            <a:ext cx="6143668" cy="364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0034" y="500042"/>
            <a:ext cx="7239000" cy="1143000"/>
          </a:xfrm>
        </p:spPr>
        <p:txBody>
          <a:bodyPr>
            <a:normAutofit fontScale="90000"/>
          </a:bodyPr>
          <a:lstStyle/>
          <a:p>
            <a:r>
              <a:rPr lang="pt-BR" dirty="0" smtClean="0"/>
              <a:t>Matérias e laboratórios relacionados </a:t>
            </a:r>
            <a:endParaRPr lang="pt-BR" dirty="0"/>
          </a:p>
        </p:txBody>
      </p:sp>
      <p:sp>
        <p:nvSpPr>
          <p:cNvPr id="3" name="Espaço Reservado para Conteúdo 2"/>
          <p:cNvSpPr>
            <a:spLocks noGrp="1"/>
          </p:cNvSpPr>
          <p:nvPr>
            <p:ph idx="1"/>
          </p:nvPr>
        </p:nvSpPr>
        <p:spPr>
          <a:xfrm>
            <a:off x="142844" y="1285860"/>
            <a:ext cx="8229600" cy="4525963"/>
          </a:xfrm>
        </p:spPr>
        <p:txBody>
          <a:bodyPr>
            <a:normAutofit/>
          </a:bodyPr>
          <a:lstStyle/>
          <a:p>
            <a:endParaRPr lang="pt-BR" dirty="0" smtClean="0"/>
          </a:p>
          <a:p>
            <a:endParaRPr lang="pt-BR" dirty="0" smtClean="0"/>
          </a:p>
          <a:p>
            <a:r>
              <a:rPr lang="pt-BR" dirty="0" smtClean="0"/>
              <a:t>EMC5407- MECÂNICA DOS FLUIDOS</a:t>
            </a:r>
          </a:p>
          <a:p>
            <a:r>
              <a:rPr lang="pt-BR" dirty="0" smtClean="0"/>
              <a:t>EMC5419- MECÂNICA DOS FLUIDOS II</a:t>
            </a:r>
          </a:p>
          <a:p>
            <a:r>
              <a:rPr lang="pt-BR" dirty="0" smtClean="0"/>
              <a:t>EMC5443 FUNDAMENTOS DE SISTEMAS HIDRÁULICOS E PNEUMÁTICOS </a:t>
            </a:r>
          </a:p>
          <a:p>
            <a:r>
              <a:rPr lang="pt-BR" dirty="0" smtClean="0"/>
              <a:t>EMC5467 TOPICOS DE SISTEMAS HIDRÁULICOS</a:t>
            </a:r>
          </a:p>
          <a:p>
            <a:pPr>
              <a:buNone/>
            </a:pPr>
            <a:endParaRPr lang="pt-BR" dirty="0" smtClean="0"/>
          </a:p>
          <a:p>
            <a:r>
              <a:rPr lang="pt-BR" dirty="0" smtClean="0"/>
              <a:t>LAHIP- Laboratório de Hidráulica e Pneumática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Introdução</a:t>
            </a:r>
            <a:endParaRPr lang="pt-BR" dirty="0"/>
          </a:p>
        </p:txBody>
      </p:sp>
      <p:sp>
        <p:nvSpPr>
          <p:cNvPr id="3" name="Espaço Reservado para Conteúdo 2"/>
          <p:cNvSpPr>
            <a:spLocks noGrp="1"/>
          </p:cNvSpPr>
          <p:nvPr>
            <p:ph idx="1"/>
          </p:nvPr>
        </p:nvSpPr>
        <p:spPr/>
        <p:txBody>
          <a:bodyPr>
            <a:normAutofit/>
          </a:bodyPr>
          <a:lstStyle/>
          <a:p>
            <a:r>
              <a:rPr lang="pt-BR" dirty="0" smtClean="0"/>
              <a:t>MÁQUINA HIDRÁULICA: É uma máquina que, por meio do escoamento da água, transforma a energia hidráulica, fornecida pela água ou cedida por outra máquina, em energia mecânica.</a:t>
            </a:r>
          </a:p>
          <a:p>
            <a:r>
              <a:rPr lang="pt-BR" dirty="0" smtClean="0"/>
              <a:t>Podem ser classificadas em dois grandes grupos: Motrizes e Operatrizes </a:t>
            </a:r>
          </a:p>
          <a:p>
            <a:pPr>
              <a:buNone/>
            </a:pPr>
            <a:endParaRPr lang="pt-BR"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Máquinas Motrizes</a:t>
            </a:r>
            <a:endParaRPr lang="pt-BR" dirty="0"/>
          </a:p>
        </p:txBody>
      </p:sp>
      <p:sp>
        <p:nvSpPr>
          <p:cNvPr id="3" name="Espaço Reservado para Conteúdo 2"/>
          <p:cNvSpPr>
            <a:spLocks noGrp="1"/>
          </p:cNvSpPr>
          <p:nvPr>
            <p:ph idx="1"/>
          </p:nvPr>
        </p:nvSpPr>
        <p:spPr/>
        <p:txBody>
          <a:bodyPr/>
          <a:lstStyle/>
          <a:p>
            <a:r>
              <a:rPr lang="pt-BR" dirty="0" smtClean="0"/>
              <a:t>As máquinas motrizes transformam a energia contida em um fluido em energia mecânica. Caso esteja conectada a um gerador, pode produzir energia elétrica. Ex: turbinas hidráulicas</a:t>
            </a:r>
          </a:p>
          <a:p>
            <a:endParaRPr lang="pt-B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0034" y="857232"/>
            <a:ext cx="8229600" cy="1143000"/>
          </a:xfrm>
        </p:spPr>
        <p:txBody>
          <a:bodyPr>
            <a:normAutofit fontScale="90000"/>
          </a:bodyPr>
          <a:lstStyle/>
          <a:p>
            <a:r>
              <a:rPr lang="pt-BR" dirty="0" smtClean="0"/>
              <a:t>Turbinas hidráulicas</a:t>
            </a:r>
            <a:br>
              <a:rPr lang="pt-BR" dirty="0" smtClean="0"/>
            </a:br>
            <a:endParaRPr lang="pt-BR" dirty="0"/>
          </a:p>
        </p:txBody>
      </p:sp>
      <p:sp>
        <p:nvSpPr>
          <p:cNvPr id="3" name="Espaço Reservado para Conteúdo 2"/>
          <p:cNvSpPr>
            <a:spLocks noGrp="1"/>
          </p:cNvSpPr>
          <p:nvPr>
            <p:ph idx="1"/>
          </p:nvPr>
        </p:nvSpPr>
        <p:spPr/>
        <p:txBody>
          <a:bodyPr/>
          <a:lstStyle/>
          <a:p>
            <a:endParaRPr lang="pt-BR" b="1" dirty="0" smtClean="0"/>
          </a:p>
          <a:p>
            <a:r>
              <a:rPr lang="pt-BR" b="1" dirty="0" smtClean="0"/>
              <a:t>Turbinas de ação</a:t>
            </a:r>
            <a:r>
              <a:rPr lang="pt-BR" dirty="0" smtClean="0"/>
              <a:t>: transformam energia cinética em mecânica à pressão constante, geralmente atmosférica. Ex: turbina </a:t>
            </a:r>
            <a:r>
              <a:rPr lang="pt-BR" dirty="0" err="1" smtClean="0"/>
              <a:t>Pelton</a:t>
            </a:r>
            <a:endParaRPr lang="pt-BR" dirty="0" smtClean="0"/>
          </a:p>
          <a:p>
            <a:r>
              <a:rPr lang="pt-BR" b="1" dirty="0" smtClean="0"/>
              <a:t>Turbinas de reação</a:t>
            </a:r>
            <a:r>
              <a:rPr lang="pt-BR" dirty="0" smtClean="0"/>
              <a:t>: a água tem variação de pressão desde o momento em que entra na turbina até a saída. Ex: Turbinas Francis e Kaplan.</a:t>
            </a:r>
            <a:endParaRPr lang="pt-B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Turbina </a:t>
            </a:r>
            <a:r>
              <a:rPr lang="pt-BR" dirty="0" err="1" smtClean="0"/>
              <a:t>Pelton</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a:bodyPr>
          <a:lstStyle/>
          <a:p>
            <a:r>
              <a:rPr lang="pt-BR" sz="1600" dirty="0" smtClean="0"/>
              <a:t>A turbina </a:t>
            </a:r>
            <a:r>
              <a:rPr lang="pt-BR" sz="1600" dirty="0" err="1" smtClean="0"/>
              <a:t>Pelton</a:t>
            </a:r>
            <a:r>
              <a:rPr lang="pt-BR" sz="1600" dirty="0" smtClean="0"/>
              <a:t> é uma turbina de impulso, na qual a água apresenta a mesma pressão antes e depois do seu estágio de saída. Nessas </a:t>
            </a:r>
            <a:r>
              <a:rPr lang="pt-BR" sz="1600" dirty="0"/>
              <a:t>turbinas, a pressão da água é primeiro transformada em energia cinética pelo </a:t>
            </a:r>
            <a:r>
              <a:rPr lang="pt-BR" sz="1600" dirty="0" smtClean="0"/>
              <a:t>bocal que a </a:t>
            </a:r>
            <a:r>
              <a:rPr lang="pt-BR" sz="1600" dirty="0"/>
              <a:t>acelera </a:t>
            </a:r>
            <a:r>
              <a:rPr lang="pt-BR" sz="1600" dirty="0" smtClean="0"/>
              <a:t>até </a:t>
            </a:r>
            <a:r>
              <a:rPr lang="pt-BR" sz="1600" dirty="0"/>
              <a:t>uma alta velocidade. O </a:t>
            </a:r>
            <a:r>
              <a:rPr lang="pt-BR" sz="1600" dirty="0" smtClean="0"/>
              <a:t>jato ou jatos d'água (pode conter até 6) são dirigidos </a:t>
            </a:r>
            <a:r>
              <a:rPr lang="pt-BR" sz="1600" dirty="0"/>
              <a:t>para uma série de conchas curvas montadas em torno do </a:t>
            </a:r>
            <a:r>
              <a:rPr lang="pt-BR" sz="1600" dirty="0" smtClean="0"/>
              <a:t>rotor, sendo controlados na agulha do injetor.</a:t>
            </a:r>
          </a:p>
          <a:p>
            <a:r>
              <a:rPr lang="pt-BR" sz="1600" dirty="0" smtClean="0"/>
              <a:t>Trabalham com velocidades de rotação mais alta que os outros tipos. Elas tem eficiência constante dentro de uma ampla gama de condições de operação São adequadas para operar em faixas de quedas médias a altas, sendo por isto mais comuns em países montanhosos.</a:t>
            </a:r>
          </a:p>
          <a:p>
            <a:r>
              <a:rPr lang="pt-BR" sz="1600" dirty="0" smtClean="0"/>
              <a:t>Usina </a:t>
            </a:r>
            <a:r>
              <a:rPr lang="pt-BR" sz="1600" dirty="0" err="1" smtClean="0"/>
              <a:t>Reisseck</a:t>
            </a:r>
            <a:r>
              <a:rPr lang="pt-BR" sz="1600" dirty="0" smtClean="0"/>
              <a:t> com mais altura de queda (1767m) e de </a:t>
            </a:r>
            <a:r>
              <a:rPr lang="pt-BR" sz="1600" dirty="0" err="1" smtClean="0"/>
              <a:t>Sellrain</a:t>
            </a:r>
            <a:r>
              <a:rPr lang="pt-BR" sz="1600" dirty="0" smtClean="0"/>
              <a:t> </a:t>
            </a:r>
            <a:r>
              <a:rPr lang="pt-BR" sz="1600" dirty="0" err="1" smtClean="0"/>
              <a:t>Silz</a:t>
            </a:r>
            <a:r>
              <a:rPr lang="pt-BR" sz="1600" dirty="0" smtClean="0"/>
              <a:t> com maior potência gerada (260 MW) ambas na Áustria e a Usina Hidrelétrica </a:t>
            </a:r>
            <a:r>
              <a:rPr lang="pt-BR" sz="1600" dirty="0" err="1" smtClean="0"/>
              <a:t>Parigot</a:t>
            </a:r>
            <a:r>
              <a:rPr lang="pt-BR" sz="1600" dirty="0" smtClean="0"/>
              <a:t> de Souza, </a:t>
            </a:r>
            <a:r>
              <a:rPr lang="pt-BR" sz="1600" dirty="0"/>
              <a:t>no </a:t>
            </a:r>
            <a:r>
              <a:rPr lang="pt-BR" sz="1600" dirty="0" smtClean="0"/>
              <a:t>Paraná, </a:t>
            </a:r>
            <a:r>
              <a:rPr lang="pt-BR" sz="1600" dirty="0"/>
              <a:t>tem 4 turbinas tipo </a:t>
            </a:r>
            <a:r>
              <a:rPr lang="pt-BR" sz="1600" dirty="0" err="1"/>
              <a:t>Pelton</a:t>
            </a:r>
            <a:r>
              <a:rPr lang="pt-BR" sz="1600" dirty="0"/>
              <a:t> de 65 MW, com queda bruta normal de 754 </a:t>
            </a:r>
            <a:r>
              <a:rPr lang="pt-BR" sz="1600" dirty="0" smtClean="0"/>
              <a:t>m, são  exemplos de usinas que utilizam esses tipos de turbinas.</a:t>
            </a:r>
          </a:p>
          <a:p>
            <a:endParaRPr lang="pt-BR" sz="1600" dirty="0" smtClean="0"/>
          </a:p>
          <a:p>
            <a:endParaRPr lang="pt-BR" sz="1600" dirty="0" smtClean="0"/>
          </a:p>
          <a:p>
            <a:endParaRPr lang="pt-BR" sz="1600" dirty="0"/>
          </a:p>
          <a:p>
            <a:endParaRPr lang="pt-BR"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C:\WINDOWS\Desktop\wagner\PortoAlegre\Figuras\Image32.jpg"/>
          <p:cNvPicPr>
            <a:picLocks noGrp="1"/>
          </p:cNvPicPr>
          <p:nvPr>
            <p:ph idx="1"/>
          </p:nvPr>
        </p:nvPicPr>
        <p:blipFill>
          <a:blip r:embed="rId2">
            <a:clrChange>
              <a:clrFrom>
                <a:srgbClr val="FFFFFF"/>
              </a:clrFrom>
              <a:clrTo>
                <a:srgbClr val="FFFFFF">
                  <a:alpha val="0"/>
                </a:srgbClr>
              </a:clrTo>
            </a:clrChange>
          </a:blip>
          <a:srcRect/>
          <a:stretch>
            <a:fillRect/>
          </a:stretch>
        </p:blipFill>
        <p:spPr bwMode="auto">
          <a:xfrm>
            <a:off x="0" y="357166"/>
            <a:ext cx="4071966" cy="3714776"/>
          </a:xfrm>
          <a:prstGeom prst="rect">
            <a:avLst/>
          </a:prstGeom>
          <a:noFill/>
          <a:ln w="9525">
            <a:noFill/>
            <a:miter lim="800000"/>
            <a:headEnd/>
            <a:tailEnd/>
          </a:ln>
        </p:spPr>
      </p:pic>
      <p:pic>
        <p:nvPicPr>
          <p:cNvPr id="5" name="Imagem 4" descr="C:\WINDOWS\Desktop\wagner\PortoAlegre\Figuras\mcch_turbina_pelton.jpg"/>
          <p:cNvPicPr/>
          <p:nvPr/>
        </p:nvPicPr>
        <p:blipFill>
          <a:blip r:embed="rId3"/>
          <a:srcRect/>
          <a:stretch>
            <a:fillRect/>
          </a:stretch>
        </p:blipFill>
        <p:spPr bwMode="auto">
          <a:xfrm>
            <a:off x="5357818" y="1285860"/>
            <a:ext cx="3214710" cy="3929066"/>
          </a:xfrm>
          <a:prstGeom prst="rect">
            <a:avLst/>
          </a:prstGeom>
          <a:noFill/>
          <a:ln w="9525">
            <a:solidFill>
              <a:srgbClr val="003399"/>
            </a:solidFill>
            <a:miter lim="800000"/>
            <a:headEnd/>
            <a:tailEnd/>
          </a:ln>
        </p:spPr>
      </p:pic>
      <p:pic>
        <p:nvPicPr>
          <p:cNvPr id="6" name="Espaço Reservado para Conteúdo 5" descr="InsignificantPaleDwarfrabbit-size_restricted.gif"/>
          <p:cNvPicPr>
            <a:picLocks noChangeAspect="1"/>
          </p:cNvPicPr>
          <p:nvPr/>
        </p:nvPicPr>
        <p:blipFill>
          <a:blip r:embed="rId4"/>
          <a:stretch>
            <a:fillRect/>
          </a:stretch>
        </p:blipFill>
        <p:spPr>
          <a:xfrm>
            <a:off x="785786" y="4286256"/>
            <a:ext cx="4143375" cy="23812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Turbina Francis</a:t>
            </a:r>
            <a:endParaRPr lang="pt-BR" dirty="0"/>
          </a:p>
        </p:txBody>
      </p:sp>
      <p:sp>
        <p:nvSpPr>
          <p:cNvPr id="3" name="Espaço Reservado para Conteúdo 2"/>
          <p:cNvSpPr>
            <a:spLocks noGrp="1"/>
          </p:cNvSpPr>
          <p:nvPr>
            <p:ph idx="1"/>
          </p:nvPr>
        </p:nvSpPr>
        <p:spPr/>
        <p:txBody>
          <a:bodyPr>
            <a:normAutofit fontScale="70000" lnSpcReduction="20000"/>
          </a:bodyPr>
          <a:lstStyle/>
          <a:p>
            <a:r>
              <a:rPr lang="pt-BR" dirty="0" smtClean="0"/>
              <a:t>Possui </a:t>
            </a:r>
            <a:r>
              <a:rPr lang="pt-BR" dirty="0"/>
              <a:t>pré-distribuidor e distribuidor. O pré-distribuidor é um conjunto de pás fixas, responsável por dar um ângulo de entrada para a água, aumentando o rendimento. O distribuidor é um conjunto de pás móveis, responsável pelo controle da quantidade de água que entra no rotor, assim variando a potência gerada</a:t>
            </a:r>
            <a:r>
              <a:rPr lang="pt-BR" dirty="0" smtClean="0"/>
              <a:t>.</a:t>
            </a:r>
          </a:p>
          <a:p>
            <a:r>
              <a:rPr lang="pt-BR" dirty="0" smtClean="0"/>
              <a:t>Neste tipo de turbina, a água sob pressão entra por um duto circular de secção decrescente, onde é desviada por um conjunto de pás estáticas para um rotor central.  A água atravessa a parede lateral do rotor, empurrando outro conjunto de pás fixas no mesmo, e sai pela base do rotor com pressão e velocidade muito reduzidas. A potência mecânica extraída da água é transmitida pelo rotor a um eixo fixado na base oposta. As pás estáticas podem ser ajustáveis.</a:t>
            </a:r>
          </a:p>
          <a:p>
            <a:r>
              <a:rPr lang="pt-BR" dirty="0" smtClean="0"/>
              <a:t>Turbinas </a:t>
            </a:r>
            <a:r>
              <a:rPr lang="pt-BR" dirty="0"/>
              <a:t>Francis são adequadas para operar entre </a:t>
            </a:r>
            <a:r>
              <a:rPr lang="pt-BR" dirty="0" smtClean="0"/>
              <a:t>quedas baixas e médias. As</a:t>
            </a:r>
            <a:r>
              <a:rPr lang="pt-BR" dirty="0"/>
              <a:t> </a:t>
            </a:r>
            <a:r>
              <a:rPr lang="pt-BR" dirty="0" smtClean="0"/>
              <a:t>Usinas Hidrelétricas de Itaipu, </a:t>
            </a:r>
            <a:r>
              <a:rPr lang="pt-BR" dirty="0" err="1" smtClean="0"/>
              <a:t>Tucuruí</a:t>
            </a:r>
            <a:r>
              <a:rPr lang="pt-BR" dirty="0" smtClean="0"/>
              <a:t> no Tocantins, Furnas</a:t>
            </a:r>
            <a:r>
              <a:rPr lang="pt-BR" dirty="0"/>
              <a:t> </a:t>
            </a:r>
            <a:r>
              <a:rPr lang="pt-BR" dirty="0" smtClean="0"/>
              <a:t>em Minas Gerais e outras no Brasil,além de Três Gargantas funcionam </a:t>
            </a:r>
            <a:r>
              <a:rPr lang="pt-BR" dirty="0"/>
              <a:t>com turbinas tipo Francis com cerca de 100 m de queda d'água.</a:t>
            </a:r>
          </a:p>
          <a:p>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a:srcRect/>
          <a:stretch>
            <a:fillRect/>
          </a:stretch>
        </p:blipFill>
        <p:spPr bwMode="auto">
          <a:xfrm>
            <a:off x="214283" y="142853"/>
            <a:ext cx="4429156" cy="3214710"/>
          </a:xfrm>
          <a:prstGeom prst="rect">
            <a:avLst/>
          </a:prstGeom>
          <a:noFill/>
          <a:ln w="9525">
            <a:noFill/>
            <a:miter lim="800000"/>
            <a:headEnd/>
            <a:tailEnd/>
          </a:ln>
        </p:spPr>
      </p:pic>
      <p:pic>
        <p:nvPicPr>
          <p:cNvPr id="6" name="Espaço Reservado para Conteúdo 3" descr="BraveImaginativeEyas-size_restricted.gif"/>
          <p:cNvPicPr>
            <a:picLocks noChangeAspect="1"/>
          </p:cNvPicPr>
          <p:nvPr/>
        </p:nvPicPr>
        <p:blipFill>
          <a:blip r:embed="rId3"/>
          <a:stretch>
            <a:fillRect/>
          </a:stretch>
        </p:blipFill>
        <p:spPr>
          <a:xfrm>
            <a:off x="2643174" y="3786190"/>
            <a:ext cx="4762500" cy="2743200"/>
          </a:xfrm>
          <a:prstGeom prst="rect">
            <a:avLst/>
          </a:prstGeom>
        </p:spPr>
      </p:pic>
      <p:pic>
        <p:nvPicPr>
          <p:cNvPr id="7" name="Imagem 6" descr="20120716-turbinafrancis.gif"/>
          <p:cNvPicPr>
            <a:picLocks noChangeAspect="1"/>
          </p:cNvPicPr>
          <p:nvPr/>
        </p:nvPicPr>
        <p:blipFill>
          <a:blip r:embed="rId4"/>
          <a:stretch>
            <a:fillRect/>
          </a:stretch>
        </p:blipFill>
        <p:spPr>
          <a:xfrm>
            <a:off x="4714876" y="428604"/>
            <a:ext cx="3333750" cy="28575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1802</TotalTime>
  <Words>773</Words>
  <Application>Microsoft Office PowerPoint</Application>
  <PresentationFormat>Apresentação na tela (4:3)</PresentationFormat>
  <Paragraphs>67</Paragraphs>
  <Slides>22</Slides>
  <Notes>0</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Opulento</vt:lpstr>
      <vt:lpstr>MÁQUINAS HIDRÁULICAS </vt:lpstr>
      <vt:lpstr>Hístorico</vt:lpstr>
      <vt:lpstr>Introdução</vt:lpstr>
      <vt:lpstr>Máquinas Motrizes</vt:lpstr>
      <vt:lpstr>Turbinas hidráulicas </vt:lpstr>
      <vt:lpstr>Turbina Pelton </vt:lpstr>
      <vt:lpstr>Slide 7</vt:lpstr>
      <vt:lpstr>Turbina Francis</vt:lpstr>
      <vt:lpstr>Slide 9</vt:lpstr>
      <vt:lpstr>Turbina Kaplan</vt:lpstr>
      <vt:lpstr>Slide 11</vt:lpstr>
      <vt:lpstr>Slide 12</vt:lpstr>
      <vt:lpstr>Turbina de Hélice- Eólicas </vt:lpstr>
      <vt:lpstr>Máquinas Operatrizes</vt:lpstr>
      <vt:lpstr>Máquinas de deslocamento positivo</vt:lpstr>
      <vt:lpstr>Slide 16</vt:lpstr>
      <vt:lpstr>Slide 17</vt:lpstr>
      <vt:lpstr>Máquinas de fluxo</vt:lpstr>
      <vt:lpstr>Slide 19</vt:lpstr>
      <vt:lpstr>Slide 20</vt:lpstr>
      <vt:lpstr>Slide 21</vt:lpstr>
      <vt:lpstr>Matérias e laboratórios relacionados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27</cp:revision>
  <dcterms:created xsi:type="dcterms:W3CDTF">2019-05-07T16:07:03Z</dcterms:created>
  <dcterms:modified xsi:type="dcterms:W3CDTF">2019-05-13T15:44:29Z</dcterms:modified>
</cp:coreProperties>
</file>